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270" autoAdjust="0"/>
  </p:normalViewPr>
  <p:slideViewPr>
    <p:cSldViewPr>
      <p:cViewPr>
        <p:scale>
          <a:sx n="75" d="100"/>
          <a:sy n="75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E978-FBA8-406C-9B16-87F959F8E22C}" type="datetimeFigureOut">
              <a:rPr lang="pl-PL" smtClean="0"/>
              <a:pPr/>
              <a:t>2014-05-12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9CC96-8897-4C13-9507-66F46932DB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4208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CC96-8897-4C13-9507-66F46932DB1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760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4AC763-E361-4DF5-9912-BFC9A4930748}" type="datetimeFigureOut">
              <a:rPr lang="pl-PL" smtClean="0"/>
              <a:pPr/>
              <a:t>2014-05-12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9A0AAF-8C0A-40E7-B800-A860D6BB71C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7972400" cy="1894362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KRAJOBRAZ </a:t>
            </a:r>
            <a:r>
              <a:rPr lang="pl-PL" sz="66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l-PL" sz="6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6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ŚRÓDZIEMNOMORSKI</a:t>
            </a:r>
            <a:endParaRPr lang="pl-PL" sz="6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Emilia Małota</a:t>
            </a:r>
          </a:p>
        </p:txBody>
      </p:sp>
    </p:spTree>
    <p:extLst>
      <p:ext uri="{BB962C8B-B14F-4D97-AF65-F5344CB8AC3E}">
        <p14:creationId xmlns:p14="http://schemas.microsoft.com/office/powerpoint/2010/main" xmlns="" val="2156319692"/>
      </p:ext>
    </p:extLst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pl-PL" sz="3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Wpływ turystyki na środowisko</a:t>
            </a:r>
            <a:endParaRPr lang="pl-PL" sz="3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b="1" dirty="0" smtClean="0">
                <a:latin typeface="Calibri" panose="020F0502020204030204" pitchFamily="34" charset="0"/>
              </a:rPr>
              <a:t>Masowa turystyka </a:t>
            </a:r>
            <a:r>
              <a:rPr lang="pl-PL" dirty="0" smtClean="0">
                <a:latin typeface="Calibri" panose="020F0502020204030204" pitchFamily="34" charset="0"/>
              </a:rPr>
              <a:t>jest niekorzystna dla środowiska. Budowa ośrodków turystycznych powoduje zniszczenie naturalnego wybrzeża. Bardzo duże zużycie wody w sezonie wakacyjnym doprowadza do wyczerpywania się zasobów wód gruntowych. Oczyszczalnie nie są w stanie oczyścić wszystkich ścieków i zanieczyszczoną wodę wlewa się do morza.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4752528" cy="21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114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Bibliografia</a:t>
            </a:r>
            <a:endParaRPr lang="pl-PL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7467600" cy="5493224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http://pl.wikipedia.org/wiki/Strefa_%C5%9Br%C3%B3dziemnomorska</a:t>
            </a:r>
          </a:p>
          <a:p>
            <a:r>
              <a:rPr lang="pl-PL" dirty="0">
                <a:latin typeface="Calibri" panose="020F0502020204030204" pitchFamily="34" charset="0"/>
              </a:rPr>
              <a:t>http://www.cro.pl/korsyka-gory-wawozy-klify-megality-t26944-45.html</a:t>
            </a:r>
          </a:p>
          <a:p>
            <a:r>
              <a:rPr lang="pl-PL" dirty="0">
                <a:latin typeface="Calibri" panose="020F0502020204030204" pitchFamily="34" charset="0"/>
              </a:rPr>
              <a:t>http://pl.123rf.com/photo_5435116_koloseum-wielki-symbol-imperium-rzymskiego.html</a:t>
            </a:r>
          </a:p>
          <a:p>
            <a:r>
              <a:rPr lang="pl-PL" dirty="0">
                <a:latin typeface="Calibri" panose="020F0502020204030204" pitchFamily="34" charset="0"/>
              </a:rPr>
              <a:t>http://</a:t>
            </a:r>
            <a:r>
              <a:rPr lang="pl-PL" dirty="0" smtClean="0">
                <a:latin typeface="Calibri" panose="020F0502020204030204" pitchFamily="34" charset="0"/>
              </a:rPr>
              <a:t>www.edukator.pl/Egipt-Starozytny,6774,offset,3,object,18145.html</a:t>
            </a:r>
          </a:p>
          <a:p>
            <a:r>
              <a:rPr lang="pl-PL" dirty="0">
                <a:latin typeface="Calibri" panose="020F0502020204030204" pitchFamily="34" charset="0"/>
              </a:rPr>
              <a:t>http://</a:t>
            </a:r>
            <a:r>
              <a:rPr lang="pl-PL" dirty="0" smtClean="0">
                <a:latin typeface="Calibri" panose="020F0502020204030204" pitchFamily="34" charset="0"/>
              </a:rPr>
              <a:t>gimstrony.republika.pl/pogoda/menu4.html</a:t>
            </a:r>
          </a:p>
          <a:p>
            <a:r>
              <a:rPr lang="pl-PL" dirty="0">
                <a:latin typeface="Calibri" panose="020F0502020204030204" pitchFamily="34" charset="0"/>
              </a:rPr>
              <a:t>enoturystyka.org.pl </a:t>
            </a:r>
            <a:endParaRPr lang="pl-PL" dirty="0" smtClean="0">
              <a:latin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</a:rPr>
              <a:t>www.dziennikbaltycki.pl</a:t>
            </a:r>
            <a:endParaRPr lang="pl-PL" dirty="0">
              <a:latin typeface="Calibri" panose="020F0502020204030204" pitchFamily="34" charset="0"/>
            </a:endParaRPr>
          </a:p>
          <a:p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65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746760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6600" dirty="0" smtClean="0">
                <a:latin typeface="Calibri" pitchFamily="34" charset="0"/>
              </a:rPr>
              <a:t>KONIEC</a:t>
            </a:r>
            <a:endParaRPr lang="pl-PL" sz="6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992888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 smtClean="0">
                <a:latin typeface="Calibri" panose="020F0502020204030204" pitchFamily="34" charset="0"/>
              </a:rPr>
              <a:t>Krajobraz śródziemnomorski występuje w rejonie Morza Śródziemnego (stąd jego nazwa),w strefie podzwrotnikowej. Podobne </a:t>
            </a:r>
            <a:r>
              <a:rPr lang="pl-PL" sz="2600" dirty="0">
                <a:latin typeface="Calibri" panose="020F0502020204030204" pitchFamily="34" charset="0"/>
              </a:rPr>
              <a:t>warunki jak na wybrzeżach Morza Śródziemnego panują również na niewielkich obszarach na czterech innych kontynentach: </a:t>
            </a:r>
            <a:r>
              <a:rPr lang="pl-PL" sz="2600" b="1" dirty="0">
                <a:latin typeface="Calibri" panose="020F0502020204030204" pitchFamily="34" charset="0"/>
              </a:rPr>
              <a:t>na zachodzie Ameryki Północnej i Południowej oraz na południu Australii i Afryki</a:t>
            </a:r>
            <a:r>
              <a:rPr lang="pl-PL" sz="26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http://gimstrony.republika.pl/pogoda/index_pliki/stref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121" y="3068960"/>
            <a:ext cx="6059180" cy="36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254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b="1" dirty="0" smtClean="0">
                <a:latin typeface="Calibri" panose="020F0502020204030204" pitchFamily="34" charset="0"/>
              </a:rPr>
              <a:t>KLIMAT</a:t>
            </a:r>
            <a:endParaRPr lang="pl-PL" sz="40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alibri" panose="020F0502020204030204" pitchFamily="34" charset="0"/>
              </a:rPr>
              <a:t>W strefie śródziemnomorskiej występują dwie pory roku:</a:t>
            </a:r>
          </a:p>
          <a:p>
            <a:r>
              <a:rPr lang="pl-PL" sz="2050" dirty="0" smtClean="0">
                <a:latin typeface="Calibri" panose="020F0502020204030204" pitchFamily="34" charset="0"/>
              </a:rPr>
              <a:t>gorące i suche lato</a:t>
            </a:r>
          </a:p>
          <a:p>
            <a:r>
              <a:rPr lang="pl-PL" sz="2050" dirty="0" smtClean="0">
                <a:latin typeface="Calibri" panose="020F0502020204030204" pitchFamily="34" charset="0"/>
              </a:rPr>
              <a:t>łagodna i wilgotna zima</a:t>
            </a:r>
          </a:p>
          <a:p>
            <a:pPr marL="0" indent="0">
              <a:buNone/>
            </a:pPr>
            <a:r>
              <a:rPr lang="pl-PL" sz="2100" b="1" dirty="0" smtClean="0">
                <a:latin typeface="Calibri" panose="020F0502020204030204" pitchFamily="34" charset="0"/>
              </a:rPr>
              <a:t>	Latem</a:t>
            </a:r>
            <a:r>
              <a:rPr lang="pl-PL" sz="2100" dirty="0" smtClean="0">
                <a:latin typeface="Calibri" panose="020F0502020204030204" pitchFamily="34" charset="0"/>
              </a:rPr>
              <a:t> nad Morze Śródziemne napływa ciepłe i suche powietrze zwrotnikowe znad Sahary. Jest wtedy sucho i upalnie.</a:t>
            </a:r>
          </a:p>
          <a:p>
            <a:pPr marL="0" indent="0">
              <a:buNone/>
            </a:pPr>
            <a:r>
              <a:rPr lang="pl-PL" sz="2100" dirty="0" smtClean="0">
                <a:latin typeface="Calibri" panose="020F0502020204030204" pitchFamily="34" charset="0"/>
              </a:rPr>
              <a:t>	 </a:t>
            </a:r>
            <a:r>
              <a:rPr lang="pl-PL" sz="2100" b="1" dirty="0" smtClean="0">
                <a:latin typeface="Calibri" panose="020F0502020204030204" pitchFamily="34" charset="0"/>
              </a:rPr>
              <a:t>Zimą</a:t>
            </a:r>
            <a:r>
              <a:rPr lang="pl-PL" sz="2100" dirty="0" smtClean="0">
                <a:latin typeface="Calibri" panose="020F0502020204030204" pitchFamily="34" charset="0"/>
              </a:rPr>
              <a:t> wilgotne powietrze z zachodu przynosi opady deszczu, a w górach - śniegu. Zima jest bardzo łagodna i temperatura nie spada poniżej 0 °C. Największe opady deszczu występują od listopada do kwietnia.</a:t>
            </a:r>
          </a:p>
          <a:p>
            <a:pPr marL="0" indent="0">
              <a:buNone/>
            </a:pPr>
            <a:endParaRPr lang="pl-PL" sz="21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100" dirty="0" smtClean="0">
                <a:latin typeface="Calibri" panose="020F0502020204030204" pitchFamily="34" charset="0"/>
              </a:rPr>
              <a:t> W północnych rejonach morza śródziemnego zdarzają się opady śniegu, gdzie obecny jest wpływ czynników pochodzących z europejskiej strefy klimatu umiarkowanego. Nie bez znaczenia pozostaje również wpływ Oceanu Atlantyckiego w okresie zimowym, którego wody przedostające się poprzez cieśninę Gibraltar, powodują ochładzanie zachodniego basenu.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xmlns="" val="233696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ROŚLINNOŚĆ</a:t>
            </a:r>
            <a:endParaRPr lang="pl-PL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</a:rPr>
              <a:t>Roślinność w tej strefie jest przystosowana do letniego okresu suszy. Liście drzew i krzewów są skórzaste - lśniące, sztywne, grube i </a:t>
            </a:r>
            <a:r>
              <a:rPr lang="pl-PL" dirty="0" smtClean="0">
                <a:latin typeface="Calibri" panose="020F0502020204030204" pitchFamily="34" charset="0"/>
              </a:rPr>
              <a:t>twarde. </a:t>
            </a: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Taką roślinność nazwano </a:t>
            </a:r>
            <a:r>
              <a:rPr lang="pl-PL" b="1" dirty="0" smtClean="0">
                <a:latin typeface="Calibri" panose="020F0502020204030204" pitchFamily="34" charset="0"/>
              </a:rPr>
              <a:t>makią</a:t>
            </a:r>
            <a:r>
              <a:rPr lang="pl-PL" dirty="0" smtClean="0">
                <a:latin typeface="Calibri" panose="020F0502020204030204" pitchFamily="34" charset="0"/>
              </a:rPr>
              <a:t>. Tworzą ją: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oleandry; </a:t>
            </a:r>
          </a:p>
          <a:p>
            <a:r>
              <a:rPr lang="pl-PL" dirty="0">
                <a:latin typeface="Calibri" panose="020F0502020204030204" pitchFamily="34" charset="0"/>
              </a:rPr>
              <a:t>j</a:t>
            </a:r>
            <a:r>
              <a:rPr lang="pl-PL" dirty="0" smtClean="0">
                <a:latin typeface="Calibri" panose="020F0502020204030204" pitchFamily="34" charset="0"/>
              </a:rPr>
              <a:t>ałowce;</a:t>
            </a:r>
          </a:p>
          <a:p>
            <a:r>
              <a:rPr lang="pl-PL" dirty="0">
                <a:latin typeface="Calibri" panose="020F0502020204030204" pitchFamily="34" charset="0"/>
              </a:rPr>
              <a:t>m</a:t>
            </a:r>
            <a:r>
              <a:rPr lang="pl-PL" dirty="0" smtClean="0">
                <a:latin typeface="Calibri" panose="020F0502020204030204" pitchFamily="34" charset="0"/>
              </a:rPr>
              <a:t>irty;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wawrzyny. </a:t>
            </a:r>
          </a:p>
          <a:p>
            <a:pPr marL="0" indent="0" algn="ctr">
              <a:buNone/>
            </a:pPr>
            <a:r>
              <a:rPr lang="pl-PL" dirty="0" smtClean="0">
                <a:latin typeface="Calibri" panose="020F0502020204030204" pitchFamily="34" charset="0"/>
              </a:rPr>
              <a:t>Pomiędzy nimi rosną powojniki, kolcolisty i rozmaryny. Makia </a:t>
            </a:r>
            <a:r>
              <a:rPr lang="pl-PL" b="1" dirty="0" smtClean="0">
                <a:latin typeface="Calibri" panose="020F0502020204030204" pitchFamily="34" charset="0"/>
              </a:rPr>
              <a:t>charakteryzuje się </a:t>
            </a:r>
            <a:r>
              <a:rPr lang="pl-PL" dirty="0" smtClean="0">
                <a:latin typeface="Calibri" panose="020F0502020204030204" pitchFamily="34" charset="0"/>
              </a:rPr>
              <a:t>bardzo intensywnym zapachem, który pochodzi od ziół rosnących tutaj: lawendy, tymianku i</a:t>
            </a:r>
          </a:p>
          <a:p>
            <a:pPr marL="0" indent="0" algn="ctr">
              <a:buNone/>
            </a:pPr>
            <a:r>
              <a:rPr lang="pl-PL" dirty="0" smtClean="0">
                <a:latin typeface="Calibri" panose="020F0502020204030204" pitchFamily="34" charset="0"/>
              </a:rPr>
              <a:t>wielu innych.</a:t>
            </a:r>
            <a:endParaRPr lang="pl-PL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59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635732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sz="2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500" dirty="0" smtClean="0">
                <a:latin typeface="Calibri" panose="020F0502020204030204" pitchFamily="34" charset="0"/>
              </a:rPr>
              <a:t>Wybrzeże Morza Śródziemnego porośnięte makią</a:t>
            </a:r>
            <a:endParaRPr lang="pl-PL" sz="25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1500"/>
            <a:ext cx="7842448" cy="48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350276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ZWIERZĘTA</a:t>
            </a:r>
            <a:endParaRPr lang="pl-PL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 smtClean="0">
                <a:latin typeface="Calibri" panose="020F0502020204030204" pitchFamily="34" charset="0"/>
              </a:rPr>
              <a:t>W strefie krajobrazu śródziemnomorskiego żyje wiele gatunków zwierząt. </a:t>
            </a:r>
          </a:p>
          <a:p>
            <a:pPr marL="0" indent="0">
              <a:buNone/>
            </a:pPr>
            <a:r>
              <a:rPr lang="pl-PL" sz="2600" b="1" dirty="0" smtClean="0">
                <a:latin typeface="Calibri" panose="020F0502020204030204" pitchFamily="34" charset="0"/>
              </a:rPr>
              <a:t>W górach występują:</a:t>
            </a:r>
          </a:p>
          <a:p>
            <a:r>
              <a:rPr lang="pl-PL" sz="2600" dirty="0" smtClean="0">
                <a:latin typeface="Calibri" panose="020F0502020204030204" pitchFamily="34" charset="0"/>
              </a:rPr>
              <a:t> daniele;</a:t>
            </a:r>
          </a:p>
          <a:p>
            <a:r>
              <a:rPr lang="pl-PL" sz="2600" dirty="0" smtClean="0">
                <a:latin typeface="Calibri" panose="020F0502020204030204" pitchFamily="34" charset="0"/>
              </a:rPr>
              <a:t> kozice;</a:t>
            </a:r>
          </a:p>
          <a:p>
            <a:r>
              <a:rPr lang="pl-PL" sz="2600" dirty="0" smtClean="0">
                <a:latin typeface="Calibri" panose="020F0502020204030204" pitchFamily="34" charset="0"/>
              </a:rPr>
              <a:t> muflony;</a:t>
            </a:r>
          </a:p>
          <a:p>
            <a:r>
              <a:rPr lang="pl-PL" sz="2600" dirty="0" smtClean="0">
                <a:latin typeface="Calibri" panose="020F0502020204030204" pitchFamily="34" charset="0"/>
              </a:rPr>
              <a:t>koziorożce.</a:t>
            </a:r>
          </a:p>
          <a:p>
            <a:pPr marL="0" indent="0" algn="ctr">
              <a:buNone/>
            </a:pPr>
            <a:r>
              <a:rPr lang="pl-PL" sz="2600" dirty="0" smtClean="0">
                <a:latin typeface="Calibri" panose="020F0502020204030204" pitchFamily="34" charset="0"/>
              </a:rPr>
              <a:t> Na półwyspie Gibraltar spotkać można jedyne w Europie małpy-magoty. Nad brzegami i rozlewiskami rzek gromadzą się stada </a:t>
            </a:r>
            <a:r>
              <a:rPr lang="pl-PL" sz="2600" b="1" dirty="0" smtClean="0">
                <a:latin typeface="Calibri" panose="020F0502020204030204" pitchFamily="34" charset="0"/>
              </a:rPr>
              <a:t>flamingów, króliki, kameleony, dziki i lisy.</a:t>
            </a:r>
            <a:endParaRPr lang="pl-PL" sz="2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72520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KOLEBKA CYWILIZACJI</a:t>
            </a:r>
            <a:endParaRPr lang="pl-PL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latin typeface="Calibri" panose="020F0502020204030204" pitchFamily="34" charset="0"/>
              </a:rPr>
              <a:t>W basenie Morza Śródziemnego powstały jedne z najstarszych cywilizacji świata. Rozwinęły się tu kultury </a:t>
            </a:r>
            <a:r>
              <a:rPr lang="pl-PL" b="1" dirty="0">
                <a:latin typeface="Calibri" panose="020F0502020204030204" pitchFamily="34" charset="0"/>
              </a:rPr>
              <a:t>Egiptu, starożytnej Grecji i Rzymu</a:t>
            </a:r>
            <a:r>
              <a:rPr lang="pl-PL" dirty="0">
                <a:latin typeface="Calibri" panose="020F0502020204030204" pitchFamily="34" charset="0"/>
              </a:rPr>
              <a:t>. </a:t>
            </a:r>
            <a:endParaRPr lang="pl-PL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dirty="0" smtClean="0">
                <a:latin typeface="Calibri" panose="020F0502020204030204" pitchFamily="34" charset="0"/>
              </a:rPr>
              <a:t>Dały </a:t>
            </a:r>
            <a:r>
              <a:rPr lang="pl-PL" dirty="0">
                <a:latin typeface="Calibri" panose="020F0502020204030204" pitchFamily="34" charset="0"/>
              </a:rPr>
              <a:t>one początek współczesnej </a:t>
            </a:r>
            <a:r>
              <a:rPr lang="pl-PL" b="1" dirty="0">
                <a:latin typeface="Calibri" panose="020F0502020204030204" pitchFamily="34" charset="0"/>
              </a:rPr>
              <a:t>kulturze europejskiej</a:t>
            </a:r>
            <a:r>
              <a:rPr lang="pl-PL" dirty="0">
                <a:latin typeface="Calibri" panose="020F0502020204030204" pitchFamily="34" charset="0"/>
              </a:rPr>
              <a:t>. </a:t>
            </a:r>
            <a:r>
              <a:rPr lang="pl-PL" dirty="0" smtClean="0">
                <a:latin typeface="Calibri" panose="020F0502020204030204" pitchFamily="34" charset="0"/>
              </a:rPr>
              <a:t>Powodem </a:t>
            </a:r>
            <a:r>
              <a:rPr lang="pl-PL" dirty="0">
                <a:latin typeface="Calibri" panose="020F0502020204030204" pitchFamily="34" charset="0"/>
              </a:rPr>
              <a:t>rozwoju było głównie rolnictwo, ale także filozofia, matematyka oraz literatura w </a:t>
            </a:r>
            <a:r>
              <a:rPr lang="pl-PL" dirty="0" smtClean="0">
                <a:latin typeface="Calibri" panose="020F0502020204030204" pitchFamily="34" charset="0"/>
              </a:rPr>
              <a:t>starożytności.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8416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28219"/>
            <a:ext cx="3096344" cy="22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3083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rolnictwo</a:t>
            </a:r>
            <a:endParaRPr lang="pl-PL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Łagodny klimat śródziemnomorski sprzyja uprawie wielu roślin. Występują tu plantacje winogron- winnice oraz owoców cytrusowych: </a:t>
            </a:r>
            <a:r>
              <a:rPr lang="pl-PL" sz="2430" b="1" dirty="0" smtClean="0">
                <a:latin typeface="Calibri" panose="020F0502020204030204" pitchFamily="34" charset="0"/>
              </a:rPr>
              <a:t>pomarańczy</a:t>
            </a:r>
            <a:r>
              <a:rPr lang="pl-PL" b="1" dirty="0" smtClean="0">
                <a:latin typeface="Calibri" panose="020F0502020204030204" pitchFamily="34" charset="0"/>
              </a:rPr>
              <a:t>, </a:t>
            </a:r>
            <a:r>
              <a:rPr lang="pl-PL" sz="2430" b="1" dirty="0" smtClean="0">
                <a:latin typeface="Calibri" panose="020F0502020204030204" pitchFamily="34" charset="0"/>
              </a:rPr>
              <a:t>cytryn i mandarynek.</a:t>
            </a:r>
            <a:r>
              <a:rPr lang="pl-PL" dirty="0" smtClean="0">
                <a:latin typeface="Calibri" panose="020F0502020204030204" pitchFamily="34" charset="0"/>
              </a:rPr>
              <a:t> Charakterystyczne dla krajobrazu śródziemnomorskiego są również </a:t>
            </a:r>
            <a:r>
              <a:rPr lang="pl-PL" sz="2430" b="1" dirty="0" smtClean="0">
                <a:latin typeface="Calibri" panose="020F0502020204030204" pitchFamily="34" charset="0"/>
              </a:rPr>
              <a:t>gaje oliwne</a:t>
            </a:r>
            <a:r>
              <a:rPr lang="pl-PL" sz="2430" dirty="0" smtClean="0">
                <a:latin typeface="Calibri" panose="020F0502020204030204" pitchFamily="34" charset="0"/>
              </a:rPr>
              <a:t>.</a:t>
            </a:r>
            <a:r>
              <a:rPr lang="pl-PL" dirty="0" smtClean="0">
                <a:latin typeface="Calibri" panose="020F0502020204030204" pitchFamily="34" charset="0"/>
              </a:rPr>
              <a:t> Z uprawianych tam oliwek wytłacza się oliwę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6805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53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TURYSTYKA</a:t>
            </a:r>
            <a:endParaRPr lang="pl-PL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534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>
                <a:latin typeface="Calibri" panose="020F0502020204030204" pitchFamily="34" charset="0"/>
              </a:rPr>
              <a:t>Obecnie </a:t>
            </a:r>
            <a:r>
              <a:rPr lang="pl-PL" dirty="0">
                <a:latin typeface="Calibri" panose="020F0502020204030204" pitchFamily="34" charset="0"/>
              </a:rPr>
              <a:t>liczne zabytki, łagodny klimat i ciepłe morze przyciągają bardzo wielu turystów. </a:t>
            </a:r>
            <a:endParaRPr lang="pl-PL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Calibri" panose="020F0502020204030204" pitchFamily="34" charset="0"/>
              </a:rPr>
              <a:t>Najliczniej </a:t>
            </a:r>
            <a:r>
              <a:rPr lang="pl-PL" b="1" dirty="0">
                <a:latin typeface="Calibri" panose="020F0502020204030204" pitchFamily="34" charset="0"/>
              </a:rPr>
              <a:t>odwiedzanymi krajami </a:t>
            </a:r>
            <a:r>
              <a:rPr lang="pl-PL" b="1" dirty="0" smtClean="0">
                <a:latin typeface="Calibri" panose="020F0502020204030204" pitchFamily="34" charset="0"/>
              </a:rPr>
              <a:t>są: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Grecja;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Włochy;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Francja;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Hiszpania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Egipt.</a:t>
            </a:r>
          </a:p>
          <a:p>
            <a:pPr marL="0" indent="0" algn="ctr">
              <a:buNone/>
            </a:pP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</a:rPr>
              <a:t>Najstarszym i najbardziej znanym regionem turystycznym jest </a:t>
            </a:r>
            <a:r>
              <a:rPr lang="pl-PL" b="1" dirty="0">
                <a:latin typeface="Calibri" panose="020F0502020204030204" pitchFamily="34" charset="0"/>
              </a:rPr>
              <a:t>riwiera.</a:t>
            </a: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Turystyka </a:t>
            </a:r>
            <a:r>
              <a:rPr lang="pl-PL" dirty="0">
                <a:latin typeface="Calibri" panose="020F0502020204030204" pitchFamily="34" charset="0"/>
              </a:rPr>
              <a:t>przynosi duże zyski, więc wzdłuż wybrzeży powstają </a:t>
            </a:r>
            <a:r>
              <a:rPr lang="pl-PL" dirty="0" smtClean="0">
                <a:latin typeface="Calibri" panose="020F0502020204030204" pitchFamily="34" charset="0"/>
              </a:rPr>
              <a:t>coraz to nowe kompleksy </a:t>
            </a:r>
            <a:r>
              <a:rPr lang="pl-PL" dirty="0">
                <a:latin typeface="Calibri" panose="020F0502020204030204" pitchFamily="34" charset="0"/>
              </a:rPr>
              <a:t>hoteli i domów wypoczynkowych. </a:t>
            </a:r>
            <a:endParaRPr lang="pl-PL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3265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</TotalTime>
  <Words>415</Words>
  <Application>Microsoft Office PowerPoint</Application>
  <PresentationFormat>Pokaz na ekranie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Wykusz</vt:lpstr>
      <vt:lpstr>KRAJOBRAZ  ŚRÓDZIEMNOMORSKI</vt:lpstr>
      <vt:lpstr>Slajd 2</vt:lpstr>
      <vt:lpstr>Slajd 3</vt:lpstr>
      <vt:lpstr>ROŚLINNOŚĆ</vt:lpstr>
      <vt:lpstr>Slajd 5</vt:lpstr>
      <vt:lpstr>ZWIERZĘTA</vt:lpstr>
      <vt:lpstr>KOLEBKA CYWILIZACJI</vt:lpstr>
      <vt:lpstr>rolnictwo</vt:lpstr>
      <vt:lpstr>TURYSTYKA</vt:lpstr>
      <vt:lpstr>Wpływ turystyki na środowisko</vt:lpstr>
      <vt:lpstr>Bibliografia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KRAJOBRAZ ŚRÓDZIEMNO-MORSKI</dc:title>
  <dc:creator>Pani Kasia.M</dc:creator>
  <cp:lastModifiedBy>Jagoda</cp:lastModifiedBy>
  <cp:revision>33</cp:revision>
  <dcterms:created xsi:type="dcterms:W3CDTF">2013-12-14T15:14:08Z</dcterms:created>
  <dcterms:modified xsi:type="dcterms:W3CDTF">2014-05-12T16:38:29Z</dcterms:modified>
</cp:coreProperties>
</file>